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39"/>
  </p:notesMasterIdLst>
  <p:sldIdLst>
    <p:sldId id="334" r:id="rId3"/>
    <p:sldId id="257" r:id="rId4"/>
    <p:sldId id="335" r:id="rId5"/>
    <p:sldId id="274" r:id="rId6"/>
    <p:sldId id="336" r:id="rId7"/>
    <p:sldId id="337" r:id="rId8"/>
    <p:sldId id="338" r:id="rId9"/>
    <p:sldId id="339" r:id="rId10"/>
    <p:sldId id="340" r:id="rId11"/>
    <p:sldId id="341" r:id="rId12"/>
    <p:sldId id="276" r:id="rId13"/>
    <p:sldId id="275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11" r:id="rId27"/>
    <p:sldId id="355" r:id="rId28"/>
    <p:sldId id="356" r:id="rId29"/>
    <p:sldId id="357" r:id="rId30"/>
    <p:sldId id="358" r:id="rId31"/>
    <p:sldId id="321" r:id="rId32"/>
    <p:sldId id="322" r:id="rId33"/>
    <p:sldId id="323" r:id="rId34"/>
    <p:sldId id="324" r:id="rId35"/>
    <p:sldId id="325" r:id="rId36"/>
    <p:sldId id="332" r:id="rId37"/>
    <p:sldId id="333" r:id="rId38"/>
  </p:sldIdLst>
  <p:sldSz cx="12192000" cy="6858000"/>
  <p:notesSz cx="6858000" cy="9144000"/>
  <p:embeddedFontLst>
    <p:embeddedFont>
      <p:font typeface="Cambria" panose="02040503050406030204" pitchFamily="18" charset="0"/>
      <p:regular r:id="rId40"/>
      <p:bold r:id="rId41"/>
      <p:italic r:id="rId42"/>
      <p:boldItalic r:id="rId43"/>
    </p:embeddedFont>
    <p:embeddedFont>
      <p:font typeface="Proxima Nova" panose="020B0604020202020204" charset="0"/>
      <p:regular r:id="rId44"/>
      <p:bold r:id="rId45"/>
      <p:italic r:id="rId46"/>
      <p:boldItalic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7" roundtripDataSignature="AMtx7mju6/AxtpqAWslzT0rryN6VaUV6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06DA5-DC25-4CAF-AD6F-243A6C5B5FE3}">
  <a:tblStyle styleId="{7A106DA5-DC25-4CAF-AD6F-243A6C5B5F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97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a763626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62a76362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7327da8603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27327da8603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8" name="Google Shape;90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4320ba2c0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5" name="Google Shape;915;g24320ba2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3d97e1ce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263d97e1ce3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g263d97e1ce3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3a696c6f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e3a696c6f0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e3a696c6f0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3a696c6f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3a696c6f0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e3a696c6f0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7327da86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7327da860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27327da860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7327da8603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27327da8603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7327da8603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27327da8603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7327da8603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27327da8603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7327da860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g27327da8603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1228567" y="373362"/>
            <a:ext cx="10462689" cy="129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3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4"/>
          <p:cNvSpPr>
            <a:spLocks noGrp="1"/>
          </p:cNvSpPr>
          <p:nvPr>
            <p:ph type="pic" idx="4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9" name="Google Shape;89;p14"/>
          <p:cNvSpPr txBox="1">
            <a:spLocks noGrp="1"/>
          </p:cNvSpPr>
          <p:nvPr>
            <p:ph type="body" idx="5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6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4"/>
          <p:cNvSpPr>
            <a:spLocks noGrp="1"/>
          </p:cNvSpPr>
          <p:nvPr>
            <p:ph type="pic" idx="7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14"/>
          <p:cNvSpPr txBox="1">
            <a:spLocks noGrp="1"/>
          </p:cNvSpPr>
          <p:nvPr>
            <p:ph type="body" idx="8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9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4"/>
          <p:cNvSpPr>
            <a:spLocks noGrp="1"/>
          </p:cNvSpPr>
          <p:nvPr>
            <p:ph type="pic" idx="13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14"/>
          <p:cNvSpPr txBox="1">
            <a:spLocks noGrp="1"/>
          </p:cNvSpPr>
          <p:nvPr>
            <p:ph type="body" idx="14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14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5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02" name="Google Shape;102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3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p15"/>
          <p:cNvSpPr>
            <a:spLocks noGrp="1"/>
          </p:cNvSpPr>
          <p:nvPr>
            <p:ph type="pic" idx="4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9" name="Google Shape;109;p15"/>
          <p:cNvSpPr txBox="1">
            <a:spLocks noGrp="1"/>
          </p:cNvSpPr>
          <p:nvPr>
            <p:ph type="body" idx="5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6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>
            <a:spLocks noGrp="1"/>
          </p:cNvSpPr>
          <p:nvPr>
            <p:ph type="pic" idx="7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2" name="Google Shape;112;p15"/>
          <p:cNvSpPr txBox="1">
            <a:spLocks noGrp="1"/>
          </p:cNvSpPr>
          <p:nvPr>
            <p:ph type="body" idx="8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9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5"/>
          <p:cNvSpPr>
            <a:spLocks noGrp="1"/>
          </p:cNvSpPr>
          <p:nvPr>
            <p:ph type="pic" idx="13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5" name="Google Shape;115;p15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5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5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8" name="Google Shape;118;p15"/>
          <p:cNvSpPr txBox="1">
            <a:spLocks noGrp="1"/>
          </p:cNvSpPr>
          <p:nvPr>
            <p:ph type="body" idx="17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8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5"/>
          <p:cNvSpPr>
            <a:spLocks noGrp="1"/>
          </p:cNvSpPr>
          <p:nvPr>
            <p:ph type="pic" idx="19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1" name="Google Shape;121;p15"/>
          <p:cNvSpPr txBox="1">
            <a:spLocks noGrp="1"/>
          </p:cNvSpPr>
          <p:nvPr>
            <p:ph type="body" idx="20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21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15"/>
          <p:cNvSpPr>
            <a:spLocks noGrp="1"/>
          </p:cNvSpPr>
          <p:nvPr>
            <p:ph type="pic" idx="22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4" name="Google Shape;124;p15"/>
          <p:cNvSpPr txBox="1">
            <a:spLocks noGrp="1"/>
          </p:cNvSpPr>
          <p:nvPr>
            <p:ph type="body" idx="23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24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15"/>
          <p:cNvSpPr>
            <a:spLocks noGrp="1"/>
          </p:cNvSpPr>
          <p:nvPr>
            <p:ph type="pic" idx="25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7" name="Google Shape;127;p15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27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166074" y="171678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2"/>
          </p:nvPr>
        </p:nvSpPr>
        <p:spPr>
          <a:xfrm>
            <a:off x="732131" y="2793105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3"/>
          </p:nvPr>
        </p:nvSpPr>
        <p:spPr>
          <a:xfrm>
            <a:off x="1338556" y="3869430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4"/>
          </p:nvPr>
        </p:nvSpPr>
        <p:spPr>
          <a:xfrm>
            <a:off x="1922756" y="4958819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5"/>
          </p:nvPr>
        </p:nvSpPr>
        <p:spPr>
          <a:xfrm>
            <a:off x="4388473" y="148289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6"/>
          </p:nvPr>
        </p:nvSpPr>
        <p:spPr>
          <a:xfrm>
            <a:off x="4986029" y="2604186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7"/>
          </p:nvPr>
        </p:nvSpPr>
        <p:spPr>
          <a:xfrm>
            <a:off x="5576938" y="367701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8"/>
          </p:nvPr>
        </p:nvSpPr>
        <p:spPr>
          <a:xfrm>
            <a:off x="6175280" y="4785241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ftr" idx="11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4353515" y="5259067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3759917" y="4157459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3173453" y="3081694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2586263" y="2005091"/>
            <a:ext cx="1513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7" name="Google Shape;147;p17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729709" y="574358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1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3853543" y="1671639"/>
            <a:ext cx="6735082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3853543" y="3660774"/>
            <a:ext cx="6735082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p20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e19ac2a355_0_1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2e19ac2a355_0_17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g2e19ac2a355_0_1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225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e19ac2a355_0_19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g2e19ac2a355_0_19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2e19ac2a355_0_194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2e19ac2a355_0_194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2e19ac2a355_0_19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676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e19ac2a355_0_191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2e19ac2a355_0_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949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327da8603_2_6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27327da8603_2_6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7327da8603_2_6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g27327da8603_2_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6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13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9" descr="BITS Pilan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6705" y="192510"/>
            <a:ext cx="3338739" cy="8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1243104" y="443369"/>
            <a:ext cx="10110696" cy="105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1243103" y="1932770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1243104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4647664" y="1953443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4647665" y="3056709"/>
            <a:ext cx="2896671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5"/>
          </p:nvPr>
        </p:nvSpPr>
        <p:spPr>
          <a:xfrm>
            <a:off x="8066420" y="195889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6"/>
          </p:nvPr>
        </p:nvSpPr>
        <p:spPr>
          <a:xfrm>
            <a:off x="8066421" y="3056709"/>
            <a:ext cx="2882475" cy="27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9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24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" descr="Birla Institute of Technology and Science, Pilani | Logopedia | Fando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57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838200" y="1894114"/>
            <a:ext cx="10515599" cy="418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9192000" y="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CV </a:t>
            </a:r>
            <a:r>
              <a:rPr lang="en-US" sz="800"/>
              <a:t>3</a:t>
            </a:r>
            <a:r>
              <a:rPr lang="en-US" sz="800">
                <a:solidFill>
                  <a:srgbClr val="000000"/>
                </a:solidFill>
              </a:rPr>
              <a:t>:</a:t>
            </a:r>
            <a:r>
              <a:rPr lang="en-US" sz="800"/>
              <a:t> Digital Image Fundamentals - Low Level Vision 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333500" y="2924175"/>
            <a:ext cx="2895600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troduction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376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362075" y="2586447"/>
            <a:ext cx="6005376" cy="33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463800" y="6356350"/>
            <a:ext cx="347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11" descr="BITS Pila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75" y="288928"/>
            <a:ext cx="3338739" cy="86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 type="title">
  <p:cSld name="TITLE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68" r:id="rId17"/>
    <p:sldLayoutId id="214748366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327da8603_2_0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4" name="Google Shape;174;g27327da8603_2_0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5" name="Google Shape;175;g27327da8603_2_0"/>
          <p:cNvSpPr txBox="1">
            <a:spLocks noGrp="1"/>
          </p:cNvSpPr>
          <p:nvPr>
            <p:ph type="dt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6" name="Google Shape;176;g27327da8603_2_0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7" name="Google Shape;177;g27327da8603_2_0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goelaakash123/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C69-C9ED-17AF-8127-828113E1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Aakash Goel</a:t>
            </a:r>
            <a:b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https://www.linkedin.com/in/goelaakash123/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DECD3-7272-A66B-D05A-F5C716C54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688825"/>
          </a:xfrm>
        </p:spPr>
        <p:txBody>
          <a:bodyPr>
            <a:noAutofit/>
          </a:bodyPr>
          <a:lstStyle/>
          <a:p>
            <a:r>
              <a:rPr lang="en-US" sz="1200" dirty="0"/>
              <a:t>Acknowledgement: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Slide Materials adopted from  - Intro to Computer Vision (Cornell Tech); Noah Snavely, </a:t>
            </a:r>
            <a:r>
              <a:rPr lang="en-US" sz="1200" dirty="0">
                <a:solidFill>
                  <a:srgbClr val="FF0000"/>
                </a:solidFill>
              </a:rPr>
              <a:t>prepared by the lead instructor Prof S P Vimal , modified (added some content) by Aakash Goel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7BA-7C01-3743-F6C5-F75895750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6B0C6-F660-E59C-6C87-5A6540BC8E38}"/>
              </a:ext>
            </a:extLst>
          </p:cNvPr>
          <p:cNvSpPr txBox="1"/>
          <p:nvPr/>
        </p:nvSpPr>
        <p:spPr>
          <a:xfrm>
            <a:off x="777765" y="19075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u="sng" dirty="0"/>
              <a:t>Session 3: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 dirty="0"/>
              <a:t>Low Level Vision</a:t>
            </a:r>
          </a:p>
        </p:txBody>
      </p:sp>
    </p:spTree>
    <p:extLst>
      <p:ext uri="{BB962C8B-B14F-4D97-AF65-F5344CB8AC3E}">
        <p14:creationId xmlns:p14="http://schemas.microsoft.com/office/powerpoint/2010/main" val="59953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2B41-4EA0-50C4-0486-338023FD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Equalization: How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67B6F-8A8F-8BA5-BE0D-431C18A56A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0ECD-859D-44CF-75C0-461D6802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685681"/>
            <a:ext cx="611590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60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e3a696c6f0_0_2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406" name="Google Shape;406;g2e3a696c6f0_0_2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07" name="Google Shape;407;g2e3a696c6f0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545326"/>
            <a:ext cx="7368276" cy="5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3a696c6f0_0_202"/>
          <p:cNvSpPr txBox="1">
            <a:spLocks noGrp="1"/>
          </p:cNvSpPr>
          <p:nvPr>
            <p:ph type="title"/>
          </p:nvPr>
        </p:nvSpPr>
        <p:spPr>
          <a:xfrm>
            <a:off x="285775" y="1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Histogram Equalization</a:t>
            </a:r>
            <a:endParaRPr b="1"/>
          </a:p>
        </p:txBody>
      </p:sp>
      <p:sp>
        <p:nvSpPr>
          <p:cNvPr id="397" name="Google Shape;397;g2e3a696c6f0_0_2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98" name="Google Shape;398;g2e3a696c6f0_0_202"/>
          <p:cNvSpPr txBox="1">
            <a:spLocks noGrp="1"/>
          </p:cNvSpPr>
          <p:nvPr>
            <p:ph type="body" idx="1"/>
          </p:nvPr>
        </p:nvSpPr>
        <p:spPr>
          <a:xfrm>
            <a:off x="0" y="1024974"/>
            <a:ext cx="11353800" cy="504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Often images poorly use the full range of the gray scale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Solution: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6985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  Transform image such that its histogram is spread out more evenly in grayscale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g2e3a696c6f0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4750"/>
            <a:ext cx="116586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1887-645A-5000-6D83-6BBEBBA3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Intensity Transformations in Image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6E706-30B1-68DB-ACF4-DE0470ADA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4E368-CF5B-18C0-2FF4-ED4954FA7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These are </a:t>
            </a:r>
            <a:r>
              <a:rPr lang="en-US" b="1" dirty="0"/>
              <a:t>basic pixel-wise operations</a:t>
            </a:r>
            <a:r>
              <a:rPr lang="en-US" dirty="0"/>
              <a:t> applied to each pixel’s intensity in an image. They're like mathematical functions that map input intensity values to output intensity values.</a:t>
            </a:r>
          </a:p>
          <a:p>
            <a:endParaRPr lang="en-US" dirty="0"/>
          </a:p>
          <a:p>
            <a:r>
              <a:rPr lang="en-US" b="1" dirty="0"/>
              <a:t>🔹 Why do we need them?</a:t>
            </a:r>
            <a:endParaRPr lang="en-US" dirty="0"/>
          </a:p>
          <a:p>
            <a:pPr lvl="1"/>
            <a:r>
              <a:rPr lang="en-US" dirty="0"/>
              <a:t>Enhance contrast</a:t>
            </a:r>
          </a:p>
          <a:p>
            <a:pPr lvl="1"/>
            <a:r>
              <a:rPr lang="en-US" dirty="0"/>
              <a:t>Brighten or darken an image</a:t>
            </a:r>
          </a:p>
          <a:p>
            <a:pPr lvl="1"/>
            <a:r>
              <a:rPr lang="en-US" dirty="0"/>
              <a:t>Suppress background</a:t>
            </a:r>
          </a:p>
          <a:p>
            <a:pPr lvl="1"/>
            <a:r>
              <a:rPr lang="en-US" dirty="0"/>
              <a:t>Highlight features</a:t>
            </a:r>
          </a:p>
          <a:p>
            <a:pPr lvl="1"/>
            <a:r>
              <a:rPr lang="en-US" dirty="0"/>
              <a:t>Prepare for segmentation or feature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4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AF27-6FF8-F42C-ACDE-15FE8A41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Negatives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0CAE9-A6A5-6429-68E5-3FC5ECC76E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EFDFD-9F9C-F574-99D2-734482063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74" y="1982999"/>
            <a:ext cx="7182852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02CB5-B513-C47F-2B21-8A5E79C07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1BA8-5923-6C28-68AA-C62596B0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3E425-721A-CB90-9B11-09E204CAB7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9ACDB-7AD2-2F38-2868-4FE8B1B0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1198"/>
            <a:ext cx="663032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8809-CB5B-35EE-5F39-7D4D80F2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F91D-8888-9593-2752-5A99C862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Power-Law (Gamma)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C3D89-EDB9-AE08-7D9A-B2CB6965B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D50DB-3B1F-6505-EB45-38C10176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04" y="1973125"/>
            <a:ext cx="509658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0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B55B-F2AD-B712-8BF5-2F1C4F0D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0434-D1B7-BC35-2CDA-C9DD07D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Piecewise Linear 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CF09E-8545-2BF7-7720-E59F25F50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603C2-1E42-2B51-C6B7-FB61C9BA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45" y="1690402"/>
            <a:ext cx="647790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4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3F516-AC14-9BD8-D954-DD3D00F1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D2A8-9765-1B31-6666-792E75FD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Transformation: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43B1B7-6D20-C941-6AA0-EEF22DA9B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828EA-A80C-F6D8-BED1-4579C8F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01" y="1935020"/>
            <a:ext cx="7030431" cy="2819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F0C594-6F77-2381-CF21-06E11FC23FB1}"/>
              </a:ext>
            </a:extLst>
          </p:cNvPr>
          <p:cNvSpPr txBox="1"/>
          <p:nvPr/>
        </p:nvSpPr>
        <p:spPr>
          <a:xfrm>
            <a:off x="588580" y="5235319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💡 Real-World Example:</a:t>
            </a:r>
          </a:p>
          <a:p>
            <a:pPr>
              <a:buNone/>
            </a:pPr>
            <a:r>
              <a:rPr lang="en-US" dirty="0"/>
              <a:t>Let’s say you have a CCTV night image: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It’s dark → use </a:t>
            </a:r>
            <a:r>
              <a:rPr lang="en-US" b="1" dirty="0"/>
              <a:t>log transformation</a:t>
            </a:r>
            <a:r>
              <a:rPr lang="en-US" dirty="0"/>
              <a:t> to reveal hidden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that, apply </a:t>
            </a:r>
            <a:r>
              <a:rPr lang="en-US" b="1" dirty="0"/>
              <a:t>contrast stretching</a:t>
            </a:r>
            <a:r>
              <a:rPr lang="en-US" dirty="0"/>
              <a:t> for better visual impact.</a:t>
            </a:r>
          </a:p>
        </p:txBody>
      </p:sp>
    </p:spTree>
    <p:extLst>
      <p:ext uri="{BB962C8B-B14F-4D97-AF65-F5344CB8AC3E}">
        <p14:creationId xmlns:p14="http://schemas.microsoft.com/office/powerpoint/2010/main" val="121676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C1921-96D5-50A2-0B43-07FC0F102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7650-C788-576C-7E34-4494B6B3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Smoothing: What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73155-453C-E670-44E2-AA80919746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2BB2F-2590-486C-1C96-C0CB7318D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400" b="1" dirty="0"/>
              <a:t>Image Smoothing</a:t>
            </a:r>
            <a:r>
              <a:rPr lang="en-US" sz="2400" dirty="0"/>
              <a:t> refers to the technique of </a:t>
            </a:r>
            <a:r>
              <a:rPr lang="en-US" sz="2400" b="1" dirty="0"/>
              <a:t>reducing noise</a:t>
            </a:r>
            <a:r>
              <a:rPr lang="en-US" sz="2400" dirty="0"/>
              <a:t> and </a:t>
            </a:r>
            <a:r>
              <a:rPr lang="en-US" sz="2400" b="1" dirty="0"/>
              <a:t>detail</a:t>
            </a:r>
            <a:r>
              <a:rPr lang="en-US" sz="2400" dirty="0"/>
              <a:t> in an image by </a:t>
            </a:r>
            <a:r>
              <a:rPr lang="en-US" sz="2400" b="1" dirty="0"/>
              <a:t>averaging pixel values with their neighbors</a:t>
            </a:r>
            <a:r>
              <a:rPr lang="en-US" sz="2400" dirty="0"/>
              <a:t>. It's a form of </a:t>
            </a:r>
            <a:r>
              <a:rPr lang="en-US" sz="2400" b="1" dirty="0"/>
              <a:t>low-pass filtering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808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2a763626f_0_6"/>
          <p:cNvSpPr txBox="1">
            <a:spLocks noGrp="1"/>
          </p:cNvSpPr>
          <p:nvPr>
            <p:ph type="title"/>
          </p:nvPr>
        </p:nvSpPr>
        <p:spPr>
          <a:xfrm>
            <a:off x="468449" y="1671639"/>
            <a:ext cx="6005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u="sng"/>
              <a:t>Topics</a:t>
            </a:r>
            <a:endParaRPr/>
          </a:p>
        </p:txBody>
      </p:sp>
      <p:sp>
        <p:nvSpPr>
          <p:cNvPr id="196" name="Google Shape;196;g262a763626f_0_6"/>
          <p:cNvSpPr txBox="1"/>
          <p:nvPr/>
        </p:nvSpPr>
        <p:spPr>
          <a:xfrm>
            <a:off x="607574" y="6152944"/>
            <a:ext cx="856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Acknowledgement</a:t>
            </a:r>
            <a:r>
              <a:rPr lang="en-U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Slide Materials adopted from  - Intro to Computer Vision (Cornell Tech); Noah Snavely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62a763626f_0_6"/>
          <p:cNvSpPr txBox="1">
            <a:spLocks noGrp="1"/>
          </p:cNvSpPr>
          <p:nvPr>
            <p:ph type="body" idx="1"/>
          </p:nvPr>
        </p:nvSpPr>
        <p:spPr>
          <a:xfrm>
            <a:off x="1362075" y="2586450"/>
            <a:ext cx="10189500" cy="3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Image Histogram &amp; Histogram Equalization 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Basic Intensity Transformations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Image Smoothing </a:t>
            </a: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Color Images; Color spaces: RGB and HSV 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g262a763626f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A042-BF3F-54BA-4762-4EC3BAB62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70B3-BEE9-CE6F-71F4-E96CC117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Smoothing: Why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4748E9-0ADB-EA15-0524-00A0A1ADE2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28738-A4C9-D18A-0AC3-3B16C785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400" b="1" dirty="0"/>
              <a:t>Real-World Intuition:</a:t>
            </a:r>
          </a:p>
          <a:p>
            <a:pPr lvl="1"/>
            <a:r>
              <a:rPr lang="en-US" sz="1600" dirty="0"/>
              <a:t>Imagine a photo taken in low light—it often looks grainy (has noise).</a:t>
            </a:r>
          </a:p>
          <a:p>
            <a:pPr lvl="1"/>
            <a:r>
              <a:rPr lang="en-US" sz="1600" dirty="0"/>
              <a:t>Or a fingerprint image that needs to be pre-processed before feature extraction.</a:t>
            </a:r>
          </a:p>
          <a:p>
            <a:pPr lvl="1"/>
            <a:r>
              <a:rPr lang="en-US" sz="1600" dirty="0"/>
              <a:t>Before </a:t>
            </a:r>
            <a:r>
              <a:rPr lang="en-US" sz="1600" b="1" dirty="0"/>
              <a:t>edge detection</a:t>
            </a:r>
            <a:r>
              <a:rPr lang="en-US" sz="1600" dirty="0"/>
              <a:t>, </a:t>
            </a:r>
            <a:r>
              <a:rPr lang="en-US" sz="1600" b="1" dirty="0"/>
              <a:t>segmentation</a:t>
            </a:r>
            <a:r>
              <a:rPr lang="en-US" sz="1600" dirty="0"/>
              <a:t>, or </a:t>
            </a:r>
            <a:r>
              <a:rPr lang="en-US" sz="1600" b="1" dirty="0"/>
              <a:t>object detection</a:t>
            </a:r>
            <a:r>
              <a:rPr lang="en-US" sz="1600" dirty="0"/>
              <a:t>, we often apply smoothing to reduce irrelevant details.</a:t>
            </a:r>
          </a:p>
        </p:txBody>
      </p:sp>
    </p:spTree>
    <p:extLst>
      <p:ext uri="{BB962C8B-B14F-4D97-AF65-F5344CB8AC3E}">
        <p14:creationId xmlns:p14="http://schemas.microsoft.com/office/powerpoint/2010/main" val="2289306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CD-9E38-896C-3563-1AFF8ABA4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7B1D-358C-00AC-031D-6B556EED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Smoothing: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C322D6-628D-17B7-C1F3-D6C17487C7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52696-F363-6764-7ADA-EB279DC95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pPr marL="50800" indent="0">
              <a:buNone/>
            </a:pPr>
            <a:endParaRPr lang="en-US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BA3D3D-643B-06A7-D71E-AFB72AF61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4674"/>
              </p:ext>
            </p:extLst>
          </p:nvPr>
        </p:nvGraphicFramePr>
        <p:xfrm>
          <a:off x="838200" y="3025934"/>
          <a:ext cx="10515600" cy="17373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8536182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5863152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137041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Technique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Preserves Edges?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163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Average Blur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Replaces pixel with </a:t>
                      </a:r>
                      <a:r>
                        <a:rPr lang="en-US" b="1"/>
                        <a:t>mean</a:t>
                      </a:r>
                      <a:r>
                        <a:rPr lang="en-US"/>
                        <a:t> of neighbors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754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Gaussian Blur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Weighted average using a Gaussian kernel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Somewhat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200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597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13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9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22A8-B460-4291-504D-AA6A03315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080A6-5E47-D64F-E86A-CAA0E4D5D5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99381-435C-065D-67B8-68C8304C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2" y="1313793"/>
            <a:ext cx="4820323" cy="54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2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DC760-6973-78D6-ACD2-E2651C8F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B554-B34B-000E-D922-F2640BE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439E34-48EA-71D9-C33D-66D38E6413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E0F9F-DA2D-75E9-044C-DC3DDC41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7" y="1274796"/>
            <a:ext cx="5925377" cy="541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99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48DA1-F84B-2BDD-2277-9C4EB9B94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9482-47F7-3696-57C2-32B05701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9C33F-1521-1C8A-056D-90DE3CF1C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C1998-E62C-A82D-E160-D9B78EB7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5974"/>
            <a:ext cx="6154009" cy="5020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8271E-F008-0BCD-DEA1-839ADE1E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11" y="1335974"/>
            <a:ext cx="4915586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97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7327da8603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Images</a:t>
            </a:r>
            <a:endParaRPr/>
          </a:p>
        </p:txBody>
      </p:sp>
      <p:sp>
        <p:nvSpPr>
          <p:cNvPr id="770" name="Google Shape;770;g27327da8603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771" name="Google Shape;771;g27327da8603_0_0"/>
          <p:cNvSpPr txBox="1">
            <a:spLocks noGrp="1"/>
          </p:cNvSpPr>
          <p:nvPr>
            <p:ph type="body" idx="1"/>
          </p:nvPr>
        </p:nvSpPr>
        <p:spPr>
          <a:xfrm>
            <a:off x="838200" y="1632858"/>
            <a:ext cx="10515600" cy="44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Light is an electromagnetic wave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2" name="Google Shape;772;g27327da860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2503"/>
            <a:ext cx="12192000" cy="408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67E2-DEBD-C080-521F-62CD46CB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9" y="115678"/>
            <a:ext cx="11360700" cy="763500"/>
          </a:xfrm>
        </p:spPr>
        <p:txBody>
          <a:bodyPr>
            <a:normAutofit fontScale="90000"/>
          </a:bodyPr>
          <a:lstStyle/>
          <a:p>
            <a:r>
              <a:rPr lang="en-US" dirty="0"/>
              <a:t>Color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CCD84-70AF-E122-2957-D721A24931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D5F9E42-7DCE-1525-2770-97579E047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3690" y="879178"/>
            <a:ext cx="7701147" cy="6163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color image is composed of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channels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typically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Red, Green, Blue (RGB)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pixel has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three intensity values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one for each channel.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Together, they define the color at that pixel.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pixel in grayscale might be 128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pixel in color might be (123, 85, 200) — Red=123, Green=85, Blue=200</a:t>
            </a:r>
            <a:endParaRPr lang="en-US" altLang="en-US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1500" dirty="0"/>
              <a:t>Think of RGB like </a:t>
            </a:r>
            <a:r>
              <a:rPr lang="en-US" sz="1500" b="1" dirty="0"/>
              <a:t>mixing paints</a:t>
            </a:r>
            <a:r>
              <a:rPr lang="en-US" sz="15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Red + Green = Yellow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Red + Blue = Magenta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All = White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None = Black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6200" indent="0">
              <a:buNone/>
            </a:pPr>
            <a:r>
              <a:rPr lang="en-US" sz="1500" dirty="0"/>
              <a:t>[255, 0, 0] → Pure Red</a:t>
            </a:r>
          </a:p>
          <a:p>
            <a:pPr marL="76200" indent="0">
              <a:buNone/>
            </a:pPr>
            <a:endParaRPr lang="en-US" sz="1500" dirty="0"/>
          </a:p>
          <a:p>
            <a:pPr marL="76200" indent="0">
              <a:buNone/>
            </a:pPr>
            <a:r>
              <a:rPr lang="en-US" sz="1500" dirty="0"/>
              <a:t>[0, 255, 0] → Pure Green</a:t>
            </a:r>
          </a:p>
          <a:p>
            <a:pPr marL="76200" indent="0">
              <a:buNone/>
            </a:pPr>
            <a:endParaRPr lang="en-US" sz="1500" dirty="0"/>
          </a:p>
          <a:p>
            <a:pPr marL="76200" indent="0">
              <a:buNone/>
            </a:pPr>
            <a:r>
              <a:rPr lang="en-US" sz="1500" dirty="0"/>
              <a:t>[0, 0, 255] → Pure Blue</a:t>
            </a:r>
          </a:p>
          <a:p>
            <a:pPr marL="76200" indent="0">
              <a:buNone/>
            </a:pPr>
            <a:endParaRPr lang="en-US" sz="1500" dirty="0"/>
          </a:p>
          <a:p>
            <a:pPr marL="76200" indent="0">
              <a:buNone/>
            </a:pPr>
            <a:r>
              <a:rPr lang="en-US" sz="1500" dirty="0"/>
              <a:t>[255, 255, 255] → White</a:t>
            </a:r>
          </a:p>
          <a:p>
            <a:pPr marL="76200" indent="0">
              <a:buNone/>
            </a:pPr>
            <a:endParaRPr lang="en-US" sz="1500" dirty="0"/>
          </a:p>
          <a:p>
            <a:pPr marL="76200" indent="0">
              <a:buNone/>
            </a:pPr>
            <a:r>
              <a:rPr lang="en-US" sz="1500" dirty="0"/>
              <a:t>[0, 0, 0] → Black</a:t>
            </a:r>
          </a:p>
          <a:p>
            <a:pPr marL="76200" indent="0">
              <a:buNone/>
            </a:pPr>
            <a:endParaRPr lang="en-US" sz="1500" dirty="0"/>
          </a:p>
          <a:p>
            <a:pPr marL="76200" indent="0">
              <a:buNone/>
            </a:pPr>
            <a:endParaRPr lang="en-US" sz="15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87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0485-A5FB-3651-86BA-5CDF03FE0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</p:spPr>
        <p:txBody>
          <a:bodyPr wrap="square" anchor="b">
            <a:normAutofit/>
          </a:bodyPr>
          <a:lstStyle/>
          <a:p>
            <a:r>
              <a:rPr lang="en-US" sz="5200"/>
              <a:t>HSV : Hue-Saturation-Value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45E7D-C6C1-DF0B-90AE-1ACAA81265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</p:spPr>
        <p:txBody>
          <a:bodyPr wrap="square" anchor="ctr">
            <a:norm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Hue</a:t>
            </a:r>
            <a:r>
              <a:rPr lang="en-US" sz="1000" dirty="0"/>
              <a:t> = actual color (0–360 degrees)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Saturation</a:t>
            </a:r>
            <a:r>
              <a:rPr lang="en-US" sz="1000" dirty="0"/>
              <a:t> = how pure the color is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Value</a:t>
            </a:r>
            <a:r>
              <a:rPr lang="en-US" sz="1000" dirty="0"/>
              <a:t> = brightness</a:t>
            </a:r>
          </a:p>
          <a:p>
            <a:pPr>
              <a:lnSpc>
                <a:spcPct val="105000"/>
              </a:lnSpc>
              <a:spcAft>
                <a:spcPts val="600"/>
              </a:spcAft>
              <a:buNone/>
            </a:pPr>
            <a:endParaRPr lang="en-US" sz="1000" b="1" dirty="0"/>
          </a:p>
          <a:p>
            <a:pPr>
              <a:lnSpc>
                <a:spcPct val="105000"/>
              </a:lnSpc>
              <a:spcAft>
                <a:spcPts val="600"/>
              </a:spcAft>
              <a:buNone/>
            </a:pPr>
            <a:r>
              <a:rPr lang="en-US" sz="1000" b="1" dirty="0"/>
              <a:t>🧠 Analogy:</a:t>
            </a:r>
          </a:p>
          <a:p>
            <a:pPr>
              <a:lnSpc>
                <a:spcPct val="105000"/>
              </a:lnSpc>
              <a:spcAft>
                <a:spcPts val="600"/>
              </a:spcAft>
              <a:buNone/>
            </a:pPr>
            <a:endParaRPr lang="en-US" sz="1000" b="1" dirty="0"/>
          </a:p>
          <a:p>
            <a:pPr>
              <a:lnSpc>
                <a:spcPct val="105000"/>
              </a:lnSpc>
              <a:spcAft>
                <a:spcPts val="600"/>
              </a:spcAft>
              <a:buNone/>
            </a:pPr>
            <a:r>
              <a:rPr lang="en-US" sz="1000" dirty="0"/>
              <a:t>HSV is like </a:t>
            </a:r>
            <a:r>
              <a:rPr lang="en-US" sz="1000" b="1" dirty="0"/>
              <a:t>picking color in a paint app</a:t>
            </a:r>
            <a:r>
              <a:rPr lang="en-US" sz="1000" dirty="0"/>
              <a:t>: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Hue</a:t>
            </a:r>
            <a:r>
              <a:rPr lang="en-US" sz="1000" dirty="0"/>
              <a:t> is the color wheel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Saturation</a:t>
            </a:r>
            <a:r>
              <a:rPr lang="en-US" sz="1000" dirty="0"/>
              <a:t> is the slider for gray-to-pure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Value</a:t>
            </a:r>
            <a:r>
              <a:rPr lang="en-US" sz="1000" dirty="0"/>
              <a:t> is how bright or dark the color is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7620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en-US" sz="1000" dirty="0"/>
              <a:t>HSV's </a:t>
            </a:r>
            <a:r>
              <a:rPr lang="en-US" sz="1000" b="1" dirty="0"/>
              <a:t>real benefit is not in display</a:t>
            </a:r>
            <a:r>
              <a:rPr lang="en-US" sz="1000" dirty="0"/>
              <a:t> but in </a:t>
            </a:r>
            <a:r>
              <a:rPr lang="en-US" sz="1000" b="1" dirty="0"/>
              <a:t>color filtering</a:t>
            </a:r>
            <a:r>
              <a:rPr lang="en-US" sz="1000" dirty="0"/>
              <a:t>, </a:t>
            </a:r>
            <a:r>
              <a:rPr lang="en-US" sz="1000" b="1" dirty="0"/>
              <a:t>thresholding</a:t>
            </a:r>
            <a:r>
              <a:rPr lang="en-US" sz="1000" dirty="0"/>
              <a:t>, and </a:t>
            </a:r>
            <a:r>
              <a:rPr lang="en-US" sz="1000" b="1" dirty="0"/>
              <a:t>segmentation</a:t>
            </a:r>
            <a:r>
              <a:rPr lang="en-US" sz="1000" dirty="0"/>
              <a:t>, especially for things like detecting a specific color.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HSV</a:t>
            </a:r>
            <a:r>
              <a:rPr lang="en-US" sz="1000" dirty="0"/>
              <a:t> separates the concept of color (Hue), vibrancy (Saturation), and brightness (Value).</a:t>
            </a:r>
          </a:p>
          <a:p>
            <a:pPr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HSV is more </a:t>
            </a:r>
            <a:r>
              <a:rPr lang="en-US" sz="1000" b="1" dirty="0"/>
              <a:t>aligned to how humans perceive colors</a:t>
            </a:r>
            <a:r>
              <a:rPr lang="en-US" sz="1000" dirty="0"/>
              <a:t>, which is helpful for tasks like:</a:t>
            </a:r>
          </a:p>
          <a:p>
            <a:pPr marL="742950" lvl="1" indent="-285750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Detecting a red ball (by filtering hue)</a:t>
            </a:r>
          </a:p>
          <a:p>
            <a:pPr marL="742950" lvl="1" indent="-285750">
              <a:lnSpc>
                <a:spcPct val="10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Enhancing low-light images (by modifying value)</a:t>
            </a:r>
          </a:p>
          <a:p>
            <a:pPr marL="76200" indent="0">
              <a:lnSpc>
                <a:spcPct val="105000"/>
              </a:lnSpc>
              <a:spcAft>
                <a:spcPts val="600"/>
              </a:spcAft>
              <a:buNone/>
            </a:pP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1ECF1-9DDF-BE64-1F2A-16F9C3F0FEC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49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BA24A8-CCBF-A300-9BFC-79054C4B4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9F4CA-CFC4-D3A0-4F26-793FE5A5EF8B}"/>
              </a:ext>
            </a:extLst>
          </p:cNvPr>
          <p:cNvSpPr txBox="1"/>
          <p:nvPr/>
        </p:nvSpPr>
        <p:spPr>
          <a:xfrm>
            <a:off x="462455" y="591605"/>
            <a:ext cx="1053136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Hue</a:t>
            </a:r>
            <a:r>
              <a:rPr lang="en-US" dirty="0"/>
              <a:t> in HSV directly represents color — </a:t>
            </a:r>
            <a:r>
              <a:rPr lang="en-US" b="1" dirty="0"/>
              <a:t>and red is at the ends of the Hue scale</a:t>
            </a:r>
            <a:r>
              <a:rPr lang="en-US" dirty="0"/>
              <a:t> (around 0° and 180°).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HSV Range: [H, S, V]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Hue: 0–179 in OpenCV (not 0–360!)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Saturation: 0–255 (how vibrant)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Value: 0–255 (brightness)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Red wraps around the HSV hue wheel. So in OpenCV: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Some red tones are near </a:t>
            </a:r>
            <a:r>
              <a:rPr lang="en-US" b="1" dirty="0"/>
              <a:t>0–10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Others are near </a:t>
            </a:r>
            <a:r>
              <a:rPr lang="en-US" b="1" dirty="0"/>
              <a:t>160–180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0D535D-80A4-93E4-B62E-EAA6E537EAAE}"/>
              </a:ext>
            </a:extLst>
          </p:cNvPr>
          <p:cNvGraphicFramePr>
            <a:graphicFrameLocks noGrp="1"/>
          </p:cNvGraphicFramePr>
          <p:nvPr/>
        </p:nvGraphicFramePr>
        <p:xfrm>
          <a:off x="369395" y="3027505"/>
          <a:ext cx="11360150" cy="914400"/>
        </p:xfrm>
        <a:graphic>
          <a:graphicData uri="http://schemas.openxmlformats.org/drawingml/2006/table">
            <a:tbl>
              <a:tblPr/>
              <a:tblGrid>
                <a:gridCol w="5680075">
                  <a:extLst>
                    <a:ext uri="{9D8B030D-6E8A-4147-A177-3AD203B41FA5}">
                      <a16:colId xmlns:a16="http://schemas.microsoft.com/office/drawing/2014/main" val="2256621888"/>
                    </a:ext>
                  </a:extLst>
                </a:gridCol>
                <a:gridCol w="5680075">
                  <a:extLst>
                    <a:ext uri="{9D8B030D-6E8A-4147-A177-3AD203B41FA5}">
                      <a16:colId xmlns:a16="http://schemas.microsoft.com/office/drawing/2014/main" val="3157577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Real Hue (Degrees)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OpenCV Hue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951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0° (Red)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96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highlight>
                            <a:srgbClr val="FFFF00"/>
                          </a:highlight>
                        </a:rPr>
                        <a:t>360° (Red again)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99847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66C46410-1503-80BA-337D-668259970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395" y="3941905"/>
            <a:ext cx="8555421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[0, 100, 100]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Red hue, medium saturation, medium brightness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[10, 255, 255]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Red-orange hue,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vibrant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bright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✅ Lower Bound: [0, 100, 100]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Minimum Hue: 0 → red starts here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Minimum Saturation: 100 → filters out dull, grayish tones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Minimum Value: 100 → filters out very dark pixels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5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✅ Upper Bound: [10, 255, 255]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Maximum Hue: 10 → includes red to reddish-orange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Max Saturation &amp; Brightness: 255 → allow all vivid/bright pixels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5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5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95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DD6DC-5B05-5B75-7138-449E130CE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B5664-7D49-0965-290F-86F73EBB9D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174EF2-CE78-0815-17B1-A148E753F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622446"/>
              </p:ext>
            </p:extLst>
          </p:nvPr>
        </p:nvGraphicFramePr>
        <p:xfrm>
          <a:off x="369395" y="924385"/>
          <a:ext cx="10515600" cy="164592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1943250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12863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9147314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0783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Analogy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659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Hue (H)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Color type (e.g., red, blue)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0–360° (in OpenCV: 0–179)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Think of a color wheel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195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Saturation (S)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Color intensity (0 → gray, 100% → pure color)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0–100% (OpenCV: 0–255)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color richness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884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Value (V)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Brightness (0 → black, 100% → full bright)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0–100% (OpenCV: 0–255)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light or shade of the color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58709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8337E4-0DA8-DB6D-C6DF-42FD2890A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37254"/>
              </p:ext>
            </p:extLst>
          </p:nvPr>
        </p:nvGraphicFramePr>
        <p:xfrm>
          <a:off x="249620" y="3678096"/>
          <a:ext cx="10515600" cy="12192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3245137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030449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16956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HSV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0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Adjusting brightness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All channels must change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Change just </a:t>
                      </a:r>
                      <a:r>
                        <a:rPr lang="en-US" b="1"/>
                        <a:t>V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071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Finding red/yellow color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Complex in RGB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Just check </a:t>
                      </a:r>
                      <a:r>
                        <a:rPr lang="en-US" b="1"/>
                        <a:t>H</a:t>
                      </a:r>
                      <a:r>
                        <a:rPr lang="en-US"/>
                        <a:t> range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318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Image segmentation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Hard in RGB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 in HSV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38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01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9112-AA97-26D9-96A9-0A295253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 : What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5B4D4-A883-B830-3C7C-EB881D17F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87510-EEF6-93DE-62EB-04AF33E55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image histogram is a graph showing the </a:t>
            </a:r>
            <a:r>
              <a:rPr lang="en-US" b="1" dirty="0"/>
              <a:t>distribution of pixel intensities</a:t>
            </a:r>
            <a:r>
              <a:rPr lang="en-US" dirty="0"/>
              <a:t> in an image.</a:t>
            </a:r>
          </a:p>
          <a:p>
            <a:pPr lvl="1"/>
            <a:r>
              <a:rPr lang="en-US" b="1" dirty="0"/>
              <a:t>X-axis</a:t>
            </a:r>
            <a:r>
              <a:rPr lang="en-US" dirty="0"/>
              <a:t> → intensity values (0 to 255 for 8-bit grayscale)</a:t>
            </a:r>
          </a:p>
          <a:p>
            <a:pPr lvl="1"/>
            <a:r>
              <a:rPr lang="en-US" b="1" dirty="0"/>
              <a:t>Y-axis</a:t>
            </a:r>
            <a:r>
              <a:rPr lang="en-US" dirty="0"/>
              <a:t> → number of pixels having that intensity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79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327da8603_2_52"/>
          <p:cNvSpPr txBox="1"/>
          <p:nvPr/>
        </p:nvSpPr>
        <p:spPr>
          <a:xfrm>
            <a:off x="1422400" y="762000"/>
            <a:ext cx="60960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1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Cyan-Magenta-Yellow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Used internally in color printers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Subtractive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Complementary to RGB: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•C=1-R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•M=1-G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•Y=1-B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Also CMYK (blacK)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– mostly for printer use</a:t>
            </a:r>
            <a:endParaRPr/>
          </a:p>
        </p:txBody>
      </p:sp>
      <p:pic>
        <p:nvPicPr>
          <p:cNvPr id="841" name="Google Shape;841;g27327da8603_2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4800" y="2590800"/>
            <a:ext cx="18859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7327da8603_2_57"/>
          <p:cNvSpPr txBox="1"/>
          <p:nvPr/>
        </p:nvSpPr>
        <p:spPr>
          <a:xfrm>
            <a:off x="1625600" y="1101725"/>
            <a:ext cx="99567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1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CMYK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K is for blacK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Save on color inks, by using black ink preferably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K = min(C,M,Y)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C = C-K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M = M-K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0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• Y = Y-K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g27327da8603_2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9100" y="2581275"/>
            <a:ext cx="47053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27327da8603_2_61"/>
          <p:cNvSpPr txBox="1"/>
          <p:nvPr/>
        </p:nvSpPr>
        <p:spPr>
          <a:xfrm>
            <a:off x="4064000" y="990600"/>
            <a:ext cx="361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"/>
              <a:buNone/>
            </a:pPr>
            <a:r>
              <a:rPr lang="en-US" sz="2400" b="1" i="0" u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The RGB color cube</a:t>
            </a:r>
            <a:endParaRPr b="1"/>
          </a:p>
        </p:txBody>
      </p:sp>
      <p:sp>
        <p:nvSpPr>
          <p:cNvPr id="853" name="Google Shape;853;g27327da8603_2_61"/>
          <p:cNvSpPr txBox="1"/>
          <p:nvPr/>
        </p:nvSpPr>
        <p:spPr>
          <a:xfrm>
            <a:off x="1938225" y="1816688"/>
            <a:ext cx="72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https://chromatone.center/theory/color/models/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7327da8603_2_66"/>
          <p:cNvSpPr txBox="1"/>
          <p:nvPr/>
        </p:nvSpPr>
        <p:spPr>
          <a:xfrm>
            <a:off x="307850" y="1287725"/>
            <a:ext cx="115167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endParaRPr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RGB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 </a:t>
            </a:r>
            <a:r>
              <a:rPr lang="en-US" sz="2400" b="0" i="0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CMY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 and the like are </a:t>
            </a:r>
            <a:r>
              <a:rPr lang="en-US" sz="2400" b="0" i="1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hardware-oriented color spaces</a:t>
            </a:r>
            <a:r>
              <a:rPr lang="en-US" sz="2400" i="1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endParaRPr sz="2400" i="1">
              <a:solidFill>
                <a:srgbClr val="0000FF"/>
              </a:solidFill>
              <a:latin typeface="TimesNewRoman"/>
              <a:ea typeface="TimesNewRoman"/>
              <a:cs typeface="TimesNewRoman"/>
              <a:sym typeface="TimesNewRoman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(suited for image</a:t>
            </a:r>
            <a:r>
              <a:rPr lang="en-US" sz="2400" b="0" i="0" u="none">
                <a:solidFill>
                  <a:srgbClr val="C0C0C0"/>
                </a:solidFill>
                <a:latin typeface="TimesNewRoman"/>
                <a:ea typeface="TimesNewRoman"/>
                <a:cs typeface="TimesNewRoman"/>
                <a:sym typeface="TimesNewRoman"/>
              </a:rPr>
              <a:t>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acquisition and display)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The </a:t>
            </a:r>
            <a:r>
              <a:rPr lang="en-US" sz="2400" b="0" i="0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HSI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(Hue, Saturation, Intensity) is a </a:t>
            </a:r>
            <a:r>
              <a:rPr lang="en-US" sz="2400" b="0" i="1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perceptive color space </a:t>
            </a:r>
            <a:endParaRPr sz="2400" b="0" i="1" u="none">
              <a:solidFill>
                <a:srgbClr val="0000FF"/>
              </a:solidFill>
              <a:latin typeface="TimesNewRoman"/>
              <a:ea typeface="TimesNewRoman"/>
              <a:cs typeface="TimesNewRoman"/>
              <a:sym typeface="TimesNewRoman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(suited for image description and interpretation)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It allows the decoupling of chromatic signals (H+S) from the intensity signal (I)</a:t>
            </a:r>
            <a:endParaRPr/>
          </a:p>
        </p:txBody>
      </p:sp>
      <p:sp>
        <p:nvSpPr>
          <p:cNvPr id="859" name="Google Shape;859;g27327da8603_2_66"/>
          <p:cNvSpPr txBox="1"/>
          <p:nvPr/>
        </p:nvSpPr>
        <p:spPr>
          <a:xfrm>
            <a:off x="2683575" y="475225"/>
            <a:ext cx="573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HSI Color Model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7327da8603_2_70"/>
          <p:cNvSpPr txBox="1"/>
          <p:nvPr/>
        </p:nvSpPr>
        <p:spPr>
          <a:xfrm>
            <a:off x="609600" y="1828800"/>
            <a:ext cx="10668000" cy="429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NewRoman"/>
              <a:buNone/>
            </a:pPr>
            <a:r>
              <a:rPr lang="en-US" sz="2400" b="0" i="1" u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Brightness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is a synonym of intensity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NewRoman"/>
              <a:buNone/>
            </a:pPr>
            <a:r>
              <a:rPr lang="en-US" sz="2400" b="0" i="1" u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Hue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represents the impression related to the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dominant wavelength of the color stimulus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NewRoman"/>
              <a:buNone/>
            </a:pPr>
            <a:r>
              <a:rPr lang="en-US" sz="2400" b="0" i="1" u="none">
                <a:solidFill>
                  <a:srgbClr val="FF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Saturation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expresses the relative color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purity (amount of white light in the color)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Hue and Saturation taken together are called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the </a:t>
            </a:r>
            <a:r>
              <a:rPr lang="en-US" sz="2400" b="0" i="1" u="none">
                <a:solidFill>
                  <a:srgbClr val="0000FF"/>
                </a:solidFill>
                <a:latin typeface="TimesNewRoman"/>
                <a:ea typeface="TimesNewRoman"/>
                <a:cs typeface="TimesNewRoman"/>
                <a:sym typeface="TimesNewRoman"/>
              </a:rPr>
              <a:t>chromaticity coordinates </a:t>
            </a: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(polar system)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New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Matlab conversion function: rgb2hsv</a:t>
            </a:r>
            <a:endParaRPr/>
          </a:p>
        </p:txBody>
      </p:sp>
      <p:sp>
        <p:nvSpPr>
          <p:cNvPr id="865" name="Google Shape;865;g27327da8603_2_70"/>
          <p:cNvSpPr txBox="1"/>
          <p:nvPr/>
        </p:nvSpPr>
        <p:spPr>
          <a:xfrm>
            <a:off x="812800" y="990600"/>
            <a:ext cx="762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r>
              <a:rPr lang="en-US" sz="2400" b="0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Brightness, Hue, and Saturation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911" name="Google Shape;911;p67"/>
          <p:cNvSpPr txBox="1">
            <a:spLocks noGrp="1"/>
          </p:cNvSpPr>
          <p:nvPr>
            <p:ph type="body" idx="1"/>
          </p:nvPr>
        </p:nvSpPr>
        <p:spPr>
          <a:xfrm>
            <a:off x="282100" y="1186776"/>
            <a:ext cx="12000600" cy="28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dirty="0"/>
              <a:t>Readings: 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solidFill>
                  <a:schemeClr val="dk1"/>
                </a:solidFill>
              </a:rPr>
              <a:t>Digital Image Processing, Rafael C. Gonzalez &amp; Richard E woods, Third Ed, Chapter 3</a:t>
            </a:r>
            <a:endParaRPr dirty="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chemeClr val="dk1"/>
              </a:solidFill>
            </a:endParaRPr>
          </a:p>
          <a:p>
            <a:pPr marL="50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912" name="Google Shape;912;p67"/>
          <p:cNvSpPr txBox="1">
            <a:spLocks noGrp="1"/>
          </p:cNvSpPr>
          <p:nvPr>
            <p:ph type="body" idx="1"/>
          </p:nvPr>
        </p:nvSpPr>
        <p:spPr>
          <a:xfrm>
            <a:off x="248400" y="4544050"/>
            <a:ext cx="116952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dirty="0"/>
              <a:t>Next Class: 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1700" dirty="0">
                <a:solidFill>
                  <a:schemeClr val="dk1"/>
                </a:solidFill>
              </a:rPr>
              <a:t>Image Sharpening; Linear Filters; </a:t>
            </a:r>
            <a:r>
              <a:rPr lang="en-US" sz="17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Edge Detection using Gradients, </a:t>
            </a:r>
            <a:r>
              <a:rPr lang="en-US" sz="1700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Sobel,Canny</a:t>
            </a:r>
            <a:r>
              <a:rPr lang="en-US" sz="17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; Demonstration of Applications in Python</a:t>
            </a:r>
            <a:endParaRPr sz="17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17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 detection using Hough transforms; </a:t>
            </a:r>
            <a:r>
              <a:rPr lang="en-US" sz="1700" dirty="0">
                <a:solidFill>
                  <a:schemeClr val="dk1"/>
                </a:solidFill>
              </a:rPr>
              <a:t>[ if possible] </a:t>
            </a:r>
            <a:endParaRPr sz="1700" dirty="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4320ba2c05_0_0"/>
          <p:cNvSpPr txBox="1">
            <a:spLocks noGrp="1"/>
          </p:cNvSpPr>
          <p:nvPr>
            <p:ph type="title"/>
          </p:nvPr>
        </p:nvSpPr>
        <p:spPr>
          <a:xfrm>
            <a:off x="4657724" y="2809875"/>
            <a:ext cx="66960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lang="en-US" sz="3600"/>
            </a:br>
            <a:r>
              <a:rPr lang="en-US" sz="3600"/>
              <a:t>Thank you</a:t>
            </a:r>
            <a:endParaRPr sz="3600"/>
          </a:p>
        </p:txBody>
      </p:sp>
      <p:sp>
        <p:nvSpPr>
          <p:cNvPr id="918" name="Google Shape;918;g24320ba2c05_0_0"/>
          <p:cNvSpPr txBox="1">
            <a:spLocks noGrp="1"/>
          </p:cNvSpPr>
          <p:nvPr>
            <p:ph type="sldNum" idx="12"/>
          </p:nvPr>
        </p:nvSpPr>
        <p:spPr>
          <a:xfrm>
            <a:off x="9658350" y="6356350"/>
            <a:ext cx="16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3d97e1ce3_0_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2000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Image Histogram</a:t>
            </a:r>
            <a:endParaRPr/>
          </a:p>
        </p:txBody>
      </p:sp>
      <p:sp>
        <p:nvSpPr>
          <p:cNvPr id="388" name="Google Shape;388;g263d97e1ce3_0_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89" name="Google Shape;389;g263d97e1ce3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40526"/>
            <a:ext cx="9408713" cy="4658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63d97e1ce3_0_13"/>
          <p:cNvSpPr txBox="1"/>
          <p:nvPr/>
        </p:nvSpPr>
        <p:spPr>
          <a:xfrm>
            <a:off x="838200" y="6041075"/>
            <a:ext cx="1090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1C4587"/>
                </a:solidFill>
                <a:latin typeface="Proxima Nova"/>
                <a:ea typeface="Proxima Nova"/>
                <a:cs typeface="Proxima Nova"/>
                <a:sym typeface="Proxima Nova"/>
              </a:rPr>
              <a:t>Histogram shape is related to image appearance ; </a:t>
            </a:r>
            <a:endParaRPr sz="2200" b="0" i="0" u="none" strike="noStrike" cap="none" baseline="-25000">
              <a:solidFill>
                <a:srgbClr val="1C458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5BA3-D8C5-3128-9C29-12112022F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8C9D-5786-9DFE-CC28-780E55CC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Histogram : Why Important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6CB87-74FF-D34C-2A2D-485A10799F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03BA7-2B5E-5DB2-77BA-13344F1CF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200" dirty="0"/>
              <a:t>It helps us: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Understand brightness/contrast of the image.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Detect whether the image is too dark (left-skewed), too bright (right-skewed), or low-contrast (narrow range).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Decide if enhancement (e.g., equalization) is needed.</a:t>
            </a:r>
          </a:p>
          <a:p>
            <a:r>
              <a:rPr lang="en-US" sz="2200" b="1" dirty="0"/>
              <a:t>📷 Real-world Analogy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Think of an image like a room of people and histogram as a bar chart of their heights.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If everyone is of similar height (flat histogram), it lacks contrast—like an image with dull tones.</a:t>
            </a:r>
          </a:p>
          <a:p>
            <a:pPr lvl="1"/>
            <a:r>
              <a:rPr lang="en-US" sz="2200" dirty="0">
                <a:solidFill>
                  <a:schemeClr val="dk1"/>
                </a:solidFill>
              </a:rPr>
              <a:t>If people range from short to tall (spread histogram), it's rich in variety—like a high-contrast image.</a:t>
            </a:r>
          </a:p>
          <a:p>
            <a:pPr lvl="1"/>
            <a:endParaRPr lang="en-US" sz="2200" dirty="0">
              <a:solidFill>
                <a:schemeClr val="dk1"/>
              </a:solidFill>
            </a:endParaRPr>
          </a:p>
          <a:p>
            <a:pPr lvl="1"/>
            <a:endParaRPr lang="en-US" sz="2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41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D4FC-3738-3287-298C-D2C20C69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7486-D6EB-D768-3904-35D1CDD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Image Histogram : Normalized Vs. Un-Normalized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A8390-7361-075F-43CC-AF601157FC8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0EC005-FAE2-E04B-E686-32D86C67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1" y="1214953"/>
            <a:ext cx="5099957" cy="5643047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C13CE64-6C3A-B565-7750-BA42A1771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319123"/>
              </p:ext>
            </p:extLst>
          </p:nvPr>
        </p:nvGraphicFramePr>
        <p:xfrm>
          <a:off x="5696607" y="1825652"/>
          <a:ext cx="6214242" cy="1219200"/>
        </p:xfrm>
        <a:graphic>
          <a:graphicData uri="http://schemas.openxmlformats.org/drawingml/2006/table">
            <a:tbl>
              <a:tblPr/>
              <a:tblGrid>
                <a:gridCol w="2071414">
                  <a:extLst>
                    <a:ext uri="{9D8B030D-6E8A-4147-A177-3AD203B41FA5}">
                      <a16:colId xmlns:a16="http://schemas.microsoft.com/office/drawing/2014/main" val="3399594869"/>
                    </a:ext>
                  </a:extLst>
                </a:gridCol>
                <a:gridCol w="2071414">
                  <a:extLst>
                    <a:ext uri="{9D8B030D-6E8A-4147-A177-3AD203B41FA5}">
                      <a16:colId xmlns:a16="http://schemas.microsoft.com/office/drawing/2014/main" val="3248582896"/>
                    </a:ext>
                  </a:extLst>
                </a:gridCol>
                <a:gridCol w="2071414">
                  <a:extLst>
                    <a:ext uri="{9D8B030D-6E8A-4147-A177-3AD203B41FA5}">
                      <a16:colId xmlns:a16="http://schemas.microsoft.com/office/drawing/2014/main" val="1562740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Intensity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(Un-normalized)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P(i) (Normalized)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51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 / 16 = 0.25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466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 / 16 = 0.375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24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/ 16 = 0.375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3783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B2E86CD-98AA-2F20-9C67-9AA7B61D2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40538"/>
              </p:ext>
            </p:extLst>
          </p:nvPr>
        </p:nvGraphicFramePr>
        <p:xfrm>
          <a:off x="5696606" y="3437414"/>
          <a:ext cx="5657193" cy="1554480"/>
        </p:xfrm>
        <a:graphic>
          <a:graphicData uri="http://schemas.openxmlformats.org/drawingml/2006/table">
            <a:tbl>
              <a:tblPr/>
              <a:tblGrid>
                <a:gridCol w="1885731">
                  <a:extLst>
                    <a:ext uri="{9D8B030D-6E8A-4147-A177-3AD203B41FA5}">
                      <a16:colId xmlns:a16="http://schemas.microsoft.com/office/drawing/2014/main" val="2857684512"/>
                    </a:ext>
                  </a:extLst>
                </a:gridCol>
                <a:gridCol w="1885731">
                  <a:extLst>
                    <a:ext uri="{9D8B030D-6E8A-4147-A177-3AD203B41FA5}">
                      <a16:colId xmlns:a16="http://schemas.microsoft.com/office/drawing/2014/main" val="124094225"/>
                    </a:ext>
                  </a:extLst>
                </a:gridCol>
                <a:gridCol w="1885731">
                  <a:extLst>
                    <a:ext uri="{9D8B030D-6E8A-4147-A177-3AD203B41FA5}">
                      <a16:colId xmlns:a16="http://schemas.microsoft.com/office/drawing/2014/main" val="2799066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What it shows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70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Un-normalized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Absolute pixel counts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Basic visualization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725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Normalized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Probability of intensity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Contrast analysis, Histogram Equalization, ML input 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05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30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3D63A-14F3-76C8-43D8-B8295A84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BAAF-A5FD-65FD-0899-E5EBAEC0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Histogram Equalization: What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D448BB-5A97-CFD0-7AB2-268F49FA9B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E8194-6B99-1C3C-21BF-AC75DFEAC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2858"/>
            <a:ext cx="10515599" cy="4441372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It is a technique to </a:t>
            </a:r>
            <a:r>
              <a:rPr lang="en-US" sz="2400" b="1" dirty="0"/>
              <a:t>redistribute pixel intensities</a:t>
            </a:r>
            <a:r>
              <a:rPr lang="en-US" sz="2400" dirty="0"/>
              <a:t> to improve the contrast of an image.</a:t>
            </a:r>
            <a:endParaRPr lang="en-US" sz="2400" b="1" dirty="0"/>
          </a:p>
          <a:p>
            <a:r>
              <a:rPr lang="en-US" sz="2400" dirty="0"/>
              <a:t>In many real-world cases:</a:t>
            </a:r>
          </a:p>
          <a:p>
            <a:pPr lvl="1"/>
            <a:r>
              <a:rPr lang="en-US" sz="1600" dirty="0"/>
              <a:t>Images are too dark (e.g., taken at night).</a:t>
            </a:r>
          </a:p>
          <a:p>
            <a:pPr lvl="1"/>
            <a:r>
              <a:rPr lang="en-US" sz="1600" dirty="0"/>
              <a:t>Images are low-contrast due to fog, poor lighting, etc.</a:t>
            </a:r>
          </a:p>
          <a:p>
            <a:pPr lvl="1"/>
            <a:r>
              <a:rPr lang="en-US" sz="1600" dirty="0"/>
              <a:t>Equalization makes features more visible by </a:t>
            </a:r>
            <a:r>
              <a:rPr lang="en-US" sz="1600" b="1" dirty="0"/>
              <a:t>spreading out the histogram</a:t>
            </a:r>
            <a:r>
              <a:rPr lang="en-US" sz="1600" dirty="0"/>
              <a:t>.</a:t>
            </a:r>
          </a:p>
          <a:p>
            <a:pPr marL="50800" indent="0">
              <a:buNone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0DE9F-3755-E04B-567C-C247987E05B7}"/>
              </a:ext>
            </a:extLst>
          </p:cNvPr>
          <p:cNvSpPr txBox="1"/>
          <p:nvPr/>
        </p:nvSpPr>
        <p:spPr>
          <a:xfrm>
            <a:off x="746234" y="518276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⚙️ Real-world Analogy</a:t>
            </a:r>
          </a:p>
          <a:p>
            <a:pPr>
              <a:buNone/>
            </a:pPr>
            <a:r>
              <a:rPr lang="en-US" dirty="0"/>
              <a:t>Imagine redistributing wealth in a country: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Before equalization: few rich, many poor (intensity concentrated).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equalization: more balanced wealth (intensity spread).</a:t>
            </a:r>
          </a:p>
        </p:txBody>
      </p:sp>
    </p:spTree>
    <p:extLst>
      <p:ext uri="{BB962C8B-B14F-4D97-AF65-F5344CB8AC3E}">
        <p14:creationId xmlns:p14="http://schemas.microsoft.com/office/powerpoint/2010/main" val="114491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956F4-7BBB-6704-F793-1F35E8104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3F40-69EB-E227-1800-942386B51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9914" cy="1027906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Histogram Equalization: How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F8F00-9463-57D3-7ABE-8A5E23293DD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81A560-7C96-0D59-C35A-075C42415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7667" y="1542170"/>
            <a:ext cx="108093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CDF (Cumulative Distribution Function)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histogram is computed.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CDF is normalized and used to map old intensity values to new ones.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mapping makes dark areas brighter and bright areas darker—resulting in contrast enhancement.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728D51-7A14-C855-C8AD-1835D788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0" y="2614638"/>
            <a:ext cx="5268711" cy="4106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B979DB-9705-AD33-E2D5-9988F26D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80" y="2662713"/>
            <a:ext cx="6049219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1539-C4BC-5F1F-A4C5-5B34E9FE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 : How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E575B-DAF1-CB6C-62B0-4A37A30A0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B1B6F-A76E-45EA-82DA-26802CA2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1" y="1535856"/>
            <a:ext cx="5811061" cy="4248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6909F-3CEA-3531-537F-2F7322F1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98" y="1702676"/>
            <a:ext cx="5816302" cy="40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9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1661</Words>
  <Application>Microsoft Office PowerPoint</Application>
  <PresentationFormat>Widescreen</PresentationFormat>
  <Paragraphs>288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Cambria</vt:lpstr>
      <vt:lpstr>Proxima Nova</vt:lpstr>
      <vt:lpstr>Arial Unicode MS</vt:lpstr>
      <vt:lpstr>Arial</vt:lpstr>
      <vt:lpstr>Times New Roman</vt:lpstr>
      <vt:lpstr>Verdana</vt:lpstr>
      <vt:lpstr>Calibri</vt:lpstr>
      <vt:lpstr>TimesNewRoman</vt:lpstr>
      <vt:lpstr>Palatino</vt:lpstr>
      <vt:lpstr>Office Theme</vt:lpstr>
      <vt:lpstr>Standarddesign</vt:lpstr>
      <vt:lpstr>Aakash Goel https://www.linkedin.com/in/goelaakash123/</vt:lpstr>
      <vt:lpstr> Topics</vt:lpstr>
      <vt:lpstr>Image Histogram : What ?</vt:lpstr>
      <vt:lpstr>Image Histogram</vt:lpstr>
      <vt:lpstr>Image Histogram : Why Important ?</vt:lpstr>
      <vt:lpstr>Image Histogram : Normalized Vs. Un-Normalized</vt:lpstr>
      <vt:lpstr>Histogram Equalization: What ?</vt:lpstr>
      <vt:lpstr>Histogram Equalization: How ?</vt:lpstr>
      <vt:lpstr>Histogram Equalization : How ?</vt:lpstr>
      <vt:lpstr>Histogram Equalization: How ?</vt:lpstr>
      <vt:lpstr>Histogram Equalization</vt:lpstr>
      <vt:lpstr>Histogram Equalization</vt:lpstr>
      <vt:lpstr>Elementary Intensity Transformations in Image Processing</vt:lpstr>
      <vt:lpstr>Image Negatives</vt:lpstr>
      <vt:lpstr>Log Transformations</vt:lpstr>
      <vt:lpstr>Power-Law (Gamma) Transformation</vt:lpstr>
      <vt:lpstr>Piecewise Linear Transformations</vt:lpstr>
      <vt:lpstr>Image Transformation: Summary</vt:lpstr>
      <vt:lpstr>Image Smoothing: What ?</vt:lpstr>
      <vt:lpstr>Image Smoothing: Why ?</vt:lpstr>
      <vt:lpstr>Image Smoothing: Types</vt:lpstr>
      <vt:lpstr>Averaging Filter</vt:lpstr>
      <vt:lpstr>Gaussian Filter</vt:lpstr>
      <vt:lpstr>Padding</vt:lpstr>
      <vt:lpstr>Color Images</vt:lpstr>
      <vt:lpstr>Color Image</vt:lpstr>
      <vt:lpstr>HSV : Hue-Saturation-Value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Vimal S P</dc:creator>
  <cp:lastModifiedBy>Aakash Goel (MSTIC DS&amp;AI)</cp:lastModifiedBy>
  <cp:revision>22</cp:revision>
  <dcterms:created xsi:type="dcterms:W3CDTF">2023-01-18T09:26:06Z</dcterms:created>
  <dcterms:modified xsi:type="dcterms:W3CDTF">2025-05-17T22:54:04Z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